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9" r:id="rId4"/>
    <p:sldId id="270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D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-178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C8CF8D-F940-4483-A5DB-DDF5A94E86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77F0D3D-4100-4104-8781-543293124C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5AE346-B3A4-43CE-ABCD-542BEDA71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C993-DEEC-4262-89BA-2019D9ADB9DF}" type="datetimeFigureOut">
              <a:rPr lang="el-GR" smtClean="0"/>
              <a:t>14/9/2021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63439A-E66F-4F5D-BB8B-11419F97C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8A6E25-30C9-418C-B076-B2594A865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6982-151B-476B-9CA9-9C14636525F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96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B4E9F7-5DAC-4767-821E-C6607B2FD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2F77C48-B90D-4529-AAEE-20C70693CC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013D582-1D77-444A-8DC4-C357FE494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C993-DEEC-4262-89BA-2019D9ADB9DF}" type="datetimeFigureOut">
              <a:rPr lang="el-GR" smtClean="0"/>
              <a:t>14/9/2021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4502779-3852-4E1D-9570-7EE56D22F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F0EF31-DDEE-4EC1-ACB1-79AB13CD8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6982-151B-476B-9CA9-9C14636525F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4676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FF55E72-3440-4792-A38B-3B0B5EF2D3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A9B01EA-49FB-4072-9603-9826960946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F78A250-ECFE-4D5A-A3C9-23F2F8514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C993-DEEC-4262-89BA-2019D9ADB9DF}" type="datetimeFigureOut">
              <a:rPr lang="el-GR" smtClean="0"/>
              <a:t>14/9/2021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92506D1-112F-4930-B35D-0FCE93804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441514E-3F74-415E-B307-0C2D115CF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6982-151B-476B-9CA9-9C14636525F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7558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EA2D2B-AEB4-4700-A25F-6A74A5869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2120D3B-3DAC-4E8E-A36F-3A26A94F6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2951209-EE20-4751-BFE0-4DD61DADF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C993-DEEC-4262-89BA-2019D9ADB9DF}" type="datetimeFigureOut">
              <a:rPr lang="el-GR" smtClean="0"/>
              <a:t>14/9/2021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D5815FE-CAAB-4348-9E2C-37D2404E9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BE2C852-1281-4B1C-A561-DB7BB2D08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6982-151B-476B-9CA9-9C14636525F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552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03020C-AB18-4D4D-96C2-44866A49B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41EDE6F-C0F6-4512-BA00-4F5FDA8B21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84756DD-A57B-43E6-87C3-F3B110DB3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C993-DEEC-4262-89BA-2019D9ADB9DF}" type="datetimeFigureOut">
              <a:rPr lang="el-GR" smtClean="0"/>
              <a:t>14/9/2021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624073E-40A7-4D0D-970C-4E1849A46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78A3EF9-7C86-411E-AFF3-53544DFE4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6982-151B-476B-9CA9-9C14636525F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3740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183E25-881A-4B6E-B315-64D8006D4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6A06A7-7444-4680-8336-429A4E571A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6EC0665-F3BC-43D1-87A1-E6A8F40D9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46EBA12-4987-4E28-B076-F9020208C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C993-DEEC-4262-89BA-2019D9ADB9DF}" type="datetimeFigureOut">
              <a:rPr lang="el-GR" smtClean="0"/>
              <a:t>14/9/2021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4F4D62D-1839-487E-AE57-1A835F6B7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3C9D435-8D3E-480F-B08A-83F300A71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6982-151B-476B-9CA9-9C14636525F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57960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69AAD8-83C8-4A75-92E7-DE7D09943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C658B8E-67D9-4A7A-95DB-837FCAC73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F0B4C2C-AFA9-425E-9A11-DF5C005ECC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6DCA6AC-6798-4771-8F2A-7499CEF7F1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72B0200-488D-468E-A9D4-7AD7E015D9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F518128-2944-41E2-8643-BC049C3E5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C993-DEEC-4262-89BA-2019D9ADB9DF}" type="datetimeFigureOut">
              <a:rPr lang="el-GR" smtClean="0"/>
              <a:t>14/9/2021</a:t>
            </a:fld>
            <a:endParaRPr lang="el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DCD307A-1FD8-4F40-A989-CF84112BD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FC5B22B-2697-4FD3-B9EF-8BBA1E756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6982-151B-476B-9CA9-9C14636525F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2181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7340DA-91E8-4336-9472-5085C67FE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6C5296C-09DB-477E-BDDE-D8C6BE319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C993-DEEC-4262-89BA-2019D9ADB9DF}" type="datetimeFigureOut">
              <a:rPr lang="el-GR" smtClean="0"/>
              <a:t>14/9/2021</a:t>
            </a:fld>
            <a:endParaRPr lang="el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4C145AA-7FBF-4E30-8097-39C2F7894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2CE9826-5146-49D9-ABF9-CF7B90FCB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6982-151B-476B-9CA9-9C14636525F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595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D2E40E7-254E-4361-888D-C61C75798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C993-DEEC-4262-89BA-2019D9ADB9DF}" type="datetimeFigureOut">
              <a:rPr lang="el-GR" smtClean="0"/>
              <a:t>14/9/2021</a:t>
            </a:fld>
            <a:endParaRPr lang="el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4A2E466-8DD4-41DE-9C8B-6810B24D9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3112FCE-DA13-47D8-88A4-7C9220F90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6982-151B-476B-9CA9-9C14636525F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0490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70CC24-F9ED-4383-BCD1-E4564B678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896FE44-45BD-49D7-BA1B-6E9881EEDE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8F67A74-883D-4EF9-A335-5A7356746A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C5E37C1-CAC1-4CF8-9E0F-467233A79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C993-DEEC-4262-89BA-2019D9ADB9DF}" type="datetimeFigureOut">
              <a:rPr lang="el-GR" smtClean="0"/>
              <a:t>14/9/2021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CCBC7EC-A115-4302-B0AB-93EAEDF57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0E07145-4095-4976-B091-ADDD956D0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6982-151B-476B-9CA9-9C14636525F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736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53A356-D14A-44FF-8087-093367B9B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0F0C2D1-4E56-40C6-813D-019818B0FB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8E78413-DFDA-449A-9A08-EFBCFC7A1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9015907-54D5-4463-AF75-1218543D6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C993-DEEC-4262-89BA-2019D9ADB9DF}" type="datetimeFigureOut">
              <a:rPr lang="el-GR" smtClean="0"/>
              <a:t>14/9/2021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B9D4F1E-46D9-469B-8ADD-2CB24C113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FCE4CA2-D784-4923-ABCA-4AB0CBA51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6982-151B-476B-9CA9-9C14636525F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8778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54C0FB9-5492-45F5-A1A1-2A4835C86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C9E352F-883B-4284-B04B-27CE06638A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19546F8-82C9-40A1-8C72-D054E1CC1F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AC993-DEEC-4262-89BA-2019D9ADB9DF}" type="datetimeFigureOut">
              <a:rPr lang="el-GR" smtClean="0"/>
              <a:t>14/9/2021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A9E966F-2FB9-439B-9CA0-908B8335B7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082B20A-0B17-4A1A-84D7-7327CE9825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96982-151B-476B-9CA9-9C14636525F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0015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80C8C0CF-20EC-4AC3-86B6-9096B9373DC9}"/>
              </a:ext>
            </a:extLst>
          </p:cNvPr>
          <p:cNvSpPr txBox="1"/>
          <p:nvPr/>
        </p:nvSpPr>
        <p:spPr>
          <a:xfrm>
            <a:off x="532613" y="3134850"/>
            <a:ext cx="5667124" cy="3139321"/>
          </a:xfrm>
          <a:prstGeom prst="rect">
            <a:avLst/>
          </a:prstGeom>
          <a:solidFill>
            <a:srgbClr val="AED2F2"/>
          </a:solidFill>
        </p:spPr>
        <p:txBody>
          <a:bodyPr wrap="square" rtlCol="0">
            <a:spAutoFit/>
          </a:bodyPr>
          <a:lstStyle/>
          <a:p>
            <a:r>
              <a:rPr lang="el-GR" b="1" dirty="0">
                <a:latin typeface="Ping LCG Bold" pitchFamily="50" charset="0"/>
                <a:ea typeface="Ping LCG Bold" pitchFamily="50" charset="0"/>
              </a:rPr>
              <a:t>Ρυθμιζόμενες Χρεώσεις</a:t>
            </a: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52BB43E-8AB4-4C28-87B0-E2A8DAF1A724}"/>
              </a:ext>
            </a:extLst>
          </p:cNvPr>
          <p:cNvSpPr txBox="1"/>
          <p:nvPr/>
        </p:nvSpPr>
        <p:spPr>
          <a:xfrm>
            <a:off x="532613" y="646636"/>
            <a:ext cx="5667124" cy="2308324"/>
          </a:xfrm>
          <a:prstGeom prst="rect">
            <a:avLst/>
          </a:prstGeom>
          <a:solidFill>
            <a:srgbClr val="AED2F2"/>
          </a:solidFill>
        </p:spPr>
        <p:txBody>
          <a:bodyPr wrap="square" rtlCol="0">
            <a:spAutoFit/>
          </a:bodyPr>
          <a:lstStyle/>
          <a:p>
            <a:r>
              <a:rPr lang="el-GR" b="1" dirty="0">
                <a:latin typeface="Ping LCG Bold" pitchFamily="50" charset="0"/>
                <a:ea typeface="Ping LCG Bold" pitchFamily="50" charset="0"/>
              </a:rPr>
              <a:t>Χρεώσεις Προμήθειας ΔΕΗ</a:t>
            </a: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6D0B6CCE-8B9D-4E6B-A5A9-29255DD6CAD0}"/>
              </a:ext>
            </a:extLst>
          </p:cNvPr>
          <p:cNvGrpSpPr/>
          <p:nvPr/>
        </p:nvGrpSpPr>
        <p:grpSpPr>
          <a:xfrm>
            <a:off x="532613" y="710086"/>
            <a:ext cx="5618569" cy="1735808"/>
            <a:chOff x="1092450" y="2902780"/>
            <a:chExt cx="5618569" cy="1735808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31EA2252-903E-4882-9EB6-67A40B98565A}"/>
                </a:ext>
              </a:extLst>
            </p:cNvPr>
            <p:cNvSpPr txBox="1"/>
            <p:nvPr/>
          </p:nvSpPr>
          <p:spPr>
            <a:xfrm>
              <a:off x="1092450" y="3284371"/>
              <a:ext cx="4825245" cy="1354217"/>
            </a:xfrm>
            <a:prstGeom prst="rect">
              <a:avLst/>
            </a:prstGeom>
            <a:solidFill>
              <a:srgbClr val="AED2F2"/>
            </a:solidFill>
          </p:spPr>
          <p:txBody>
            <a:bodyPr wrap="square" rtlCol="0">
              <a:spAutoFit/>
            </a:bodyPr>
            <a:lstStyle/>
            <a:p>
              <a:r>
                <a:rPr lang="el-GR" sz="1600" dirty="0">
                  <a:latin typeface="Ping LCG Regular" pitchFamily="50" charset="0"/>
                  <a:ea typeface="Ping LCG Regular" pitchFamily="50" charset="0"/>
                  <a:cs typeface="Arial" panose="020B0604020202020204" pitchFamily="34" charset="0"/>
                </a:rPr>
                <a:t>Πάγια Χρέωση</a:t>
              </a:r>
            </a:p>
            <a:p>
              <a:r>
                <a:rPr lang="en-US" sz="1600" dirty="0">
                  <a:latin typeface="Ping LCG Regular" pitchFamily="50" charset="0"/>
                  <a:ea typeface="Ping LCG Regular" pitchFamily="50" charset="0"/>
                  <a:cs typeface="Arial" panose="020B0604020202020204" pitchFamily="34" charset="0"/>
                </a:rPr>
                <a:t>kWh 300X0,11058</a:t>
              </a:r>
              <a:endPara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endParaRPr>
            </a:p>
            <a:p>
              <a:r>
                <a:rPr lang="el-GR" sz="1600" dirty="0">
                  <a:latin typeface="Ping LCG Regular" pitchFamily="50" charset="0"/>
                  <a:ea typeface="Ping LCG Regular" pitchFamily="50" charset="0"/>
                  <a:cs typeface="Arial" panose="020B0604020202020204" pitchFamily="34" charset="0"/>
                </a:rPr>
                <a:t>Ρήτρα Αναπροσαρμ.</a:t>
              </a:r>
            </a:p>
            <a:p>
              <a:r>
                <a:rPr lang="el-GR" sz="1600" dirty="0">
                  <a:latin typeface="Ping LCG Regular" pitchFamily="50" charset="0"/>
                  <a:ea typeface="Ping LCG Regular" pitchFamily="50" charset="0"/>
                  <a:cs typeface="Arial" panose="020B0604020202020204" pitchFamily="34" charset="0"/>
                </a:rPr>
                <a:t>Έκπτωση Ενέργειας</a:t>
              </a:r>
            </a:p>
            <a:p>
              <a:r>
                <a:rPr lang="el-GR" sz="1600" dirty="0">
                  <a:latin typeface="Ping LCG Regular" pitchFamily="50" charset="0"/>
                  <a:ea typeface="Ping LCG Regular" pitchFamily="50" charset="0"/>
                  <a:cs typeface="Arial" panose="020B0604020202020204" pitchFamily="34" charset="0"/>
                </a:rPr>
                <a:t>Επιδότηση Πολιτείας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xmlns="" id="{6D42E8B4-4342-4372-844E-6ACE6AF9182E}"/>
                </a:ext>
              </a:extLst>
            </p:cNvPr>
            <p:cNvSpPr txBox="1"/>
            <p:nvPr/>
          </p:nvSpPr>
          <p:spPr>
            <a:xfrm>
              <a:off x="5154631" y="3265715"/>
              <a:ext cx="1556388" cy="1354217"/>
            </a:xfrm>
            <a:prstGeom prst="rect">
              <a:avLst/>
            </a:prstGeom>
            <a:solidFill>
              <a:srgbClr val="AED2F2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l-GR" sz="1600" dirty="0">
                  <a:latin typeface="Ping LCG Regular" pitchFamily="50" charset="0"/>
                  <a:ea typeface="Ping LCG Regular" pitchFamily="50" charset="0"/>
                  <a:cs typeface="Arial" panose="020B0604020202020204" pitchFamily="34" charset="0"/>
                </a:rPr>
                <a:t>0,42</a:t>
              </a:r>
            </a:p>
            <a:p>
              <a:pPr algn="r"/>
              <a:r>
                <a:rPr lang="el-GR" sz="1600" dirty="0">
                  <a:latin typeface="Ping LCG Regular" pitchFamily="50" charset="0"/>
                  <a:ea typeface="Ping LCG Regular" pitchFamily="50" charset="0"/>
                  <a:cs typeface="Arial" panose="020B0604020202020204" pitchFamily="34" charset="0"/>
                </a:rPr>
                <a:t>33,17</a:t>
              </a:r>
            </a:p>
            <a:p>
              <a:pPr algn="r"/>
              <a:r>
                <a:rPr lang="el-GR" sz="1600" dirty="0">
                  <a:latin typeface="Ping LCG Regular" pitchFamily="50" charset="0"/>
                  <a:ea typeface="Ping LCG Regular" pitchFamily="50" charset="0"/>
                  <a:cs typeface="Arial" panose="020B0604020202020204" pitchFamily="34" charset="0"/>
                </a:rPr>
                <a:t>20,54</a:t>
              </a:r>
            </a:p>
            <a:p>
              <a:pPr algn="r"/>
              <a:r>
                <a:rPr lang="el-GR" sz="1600" dirty="0">
                  <a:latin typeface="Ping LCG Regular" pitchFamily="50" charset="0"/>
                  <a:ea typeface="Ping LCG Regular" pitchFamily="50" charset="0"/>
                  <a:cs typeface="Arial" panose="020B0604020202020204" pitchFamily="34" charset="0"/>
                </a:rPr>
                <a:t>-9,95</a:t>
              </a:r>
            </a:p>
            <a:p>
              <a:pPr algn="r"/>
              <a:r>
                <a:rPr lang="el-GR" sz="1600" dirty="0">
                  <a:latin typeface="Ping LCG Regular" pitchFamily="50" charset="0"/>
                  <a:ea typeface="Ping LCG Regular" pitchFamily="50" charset="0"/>
                  <a:cs typeface="Arial" panose="020B0604020202020204" pitchFamily="34" charset="0"/>
                </a:rPr>
                <a:t>-9,00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xmlns="" id="{1F8A8D6E-DD39-4880-A5D9-65135525E349}"/>
                </a:ext>
              </a:extLst>
            </p:cNvPr>
            <p:cNvSpPr txBox="1"/>
            <p:nvPr/>
          </p:nvSpPr>
          <p:spPr>
            <a:xfrm>
              <a:off x="5230702" y="2902780"/>
              <a:ext cx="1404245" cy="338554"/>
            </a:xfrm>
            <a:prstGeom prst="rect">
              <a:avLst/>
            </a:prstGeom>
            <a:solidFill>
              <a:srgbClr val="AED2F2"/>
            </a:solidFill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l-GR" sz="1600" b="1" dirty="0">
                  <a:latin typeface="Ping LCG Bold" pitchFamily="50" charset="0"/>
                  <a:ea typeface="Ping LCG Bold" pitchFamily="50" charset="0"/>
                  <a:cs typeface="Arial" panose="020B0604020202020204" pitchFamily="34" charset="0"/>
                </a:rPr>
                <a:t>35,18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5CAA5DD1-5BCB-48B2-9604-A9E81625B513}"/>
              </a:ext>
            </a:extLst>
          </p:cNvPr>
          <p:cNvSpPr txBox="1"/>
          <p:nvPr/>
        </p:nvSpPr>
        <p:spPr>
          <a:xfrm>
            <a:off x="363894" y="110735"/>
            <a:ext cx="9545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Κατανάλωση 300 </a:t>
            </a:r>
            <a:r>
              <a:rPr lang="en-US" b="1" dirty="0"/>
              <a:t>kWh </a:t>
            </a:r>
            <a:r>
              <a:rPr lang="el-GR" b="1" dirty="0"/>
              <a:t>ανά μήνα. Δείγμα εκκαθαριστικού λογαριασμού ενός μήνα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96A03390-84F1-4D12-969C-E04C8F531313}"/>
              </a:ext>
            </a:extLst>
          </p:cNvPr>
          <p:cNvSpPr txBox="1"/>
          <p:nvPr/>
        </p:nvSpPr>
        <p:spPr>
          <a:xfrm>
            <a:off x="544693" y="3523246"/>
            <a:ext cx="4825245" cy="2169825"/>
          </a:xfrm>
          <a:prstGeom prst="rect">
            <a:avLst/>
          </a:prstGeom>
          <a:solidFill>
            <a:srgbClr val="AED2F2"/>
          </a:solidFill>
        </p:spPr>
        <p:txBody>
          <a:bodyPr wrap="square" rtlCol="0">
            <a:spAutoFit/>
          </a:bodyPr>
          <a:lstStyle/>
          <a:p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ΑΔΜΗΕ: ΣΥΣΤΗΜΑ ΜΕΤΑΦΟΡΑΣ Η/Ε:</a:t>
            </a:r>
          </a:p>
          <a:p>
            <a:r>
              <a:rPr lang="el-GR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(8</a:t>
            </a:r>
            <a:r>
              <a:rPr lang="en-US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kVAx30/365x0,130 </a:t>
            </a:r>
            <a:r>
              <a:rPr lang="el-GR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€/</a:t>
            </a:r>
            <a:r>
              <a:rPr lang="en-US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kVA) + 300 kWhx0,0056</a:t>
            </a:r>
            <a:r>
              <a:rPr lang="el-GR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€/</a:t>
            </a:r>
            <a:r>
              <a:rPr lang="en-US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kWh</a:t>
            </a:r>
            <a:endParaRPr lang="el-GR" sz="11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  <a:p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ΔΕΔΔΗΕ: ΔΙΚΤΥΟ ΔΙΑΝΟΜΗΣ Η/Ε:</a:t>
            </a:r>
          </a:p>
          <a:p>
            <a:r>
              <a:rPr lang="el-GR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(8</a:t>
            </a:r>
            <a:r>
              <a:rPr lang="en-US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kVAx30/365x0,52</a:t>
            </a:r>
            <a:r>
              <a:rPr lang="el-GR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€/</a:t>
            </a:r>
            <a:r>
              <a:rPr lang="en-US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kVA + 300 kWhx0,02130</a:t>
            </a:r>
            <a:r>
              <a:rPr lang="el-GR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€/</a:t>
            </a:r>
            <a:r>
              <a:rPr lang="en-US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kWh)</a:t>
            </a:r>
            <a:endParaRPr lang="el-GR" sz="11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  <a:p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ΥΚΩ: ΥΠΗΡΕΣΙΕΣ ΚΟΙΝΗΣ ΩΦΕΛΕΙΑΣ:</a:t>
            </a:r>
          </a:p>
          <a:p>
            <a:r>
              <a:rPr lang="el-GR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ΗΜΕΡΑΣ  (300</a:t>
            </a:r>
            <a:r>
              <a:rPr lang="en-US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kWhx0,0069</a:t>
            </a:r>
            <a:r>
              <a:rPr lang="el-GR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€/</a:t>
            </a:r>
            <a:r>
              <a:rPr lang="en-US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kWh)</a:t>
            </a:r>
          </a:p>
          <a:p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ΕΤΜΕΑΡ :</a:t>
            </a:r>
          </a:p>
          <a:p>
            <a:r>
              <a:rPr lang="el-GR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300</a:t>
            </a:r>
            <a:r>
              <a:rPr lang="en-US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kWhx0,017</a:t>
            </a:r>
            <a:r>
              <a:rPr lang="el-GR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€/</a:t>
            </a:r>
            <a:r>
              <a:rPr lang="en-US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kWh</a:t>
            </a:r>
            <a:endParaRPr lang="el-GR" sz="16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  <a:p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ΛΟΙΠΕΣ ΧΡΕΩΣΕΙΣ :</a:t>
            </a:r>
          </a:p>
          <a:p>
            <a:pPr lvl="0"/>
            <a:r>
              <a:rPr lang="el-GR" sz="1100" dirty="0">
                <a:solidFill>
                  <a:prstClr val="black"/>
                </a:solidFill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300</a:t>
            </a:r>
            <a:r>
              <a:rPr lang="en-US" sz="1100" dirty="0">
                <a:solidFill>
                  <a:prstClr val="black"/>
                </a:solidFill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kWhx0,00007</a:t>
            </a:r>
            <a:r>
              <a:rPr lang="el-GR" sz="1100" dirty="0">
                <a:solidFill>
                  <a:prstClr val="black"/>
                </a:solidFill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€/</a:t>
            </a:r>
            <a:r>
              <a:rPr lang="en-US" sz="1100" dirty="0">
                <a:solidFill>
                  <a:prstClr val="black"/>
                </a:solidFill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kWh</a:t>
            </a:r>
            <a:endParaRPr lang="el-GR" sz="16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D59777D1-ACDC-4FA7-9E9B-1A7E7C003565}"/>
              </a:ext>
            </a:extLst>
          </p:cNvPr>
          <p:cNvSpPr txBox="1"/>
          <p:nvPr/>
        </p:nvSpPr>
        <p:spPr>
          <a:xfrm>
            <a:off x="4020552" y="3513364"/>
            <a:ext cx="2133975" cy="23314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1,77</a:t>
            </a:r>
          </a:p>
          <a:p>
            <a:pPr algn="r"/>
            <a:endParaRPr lang="en-US" sz="16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  <a:p>
            <a:pPr algn="r"/>
            <a:r>
              <a:rPr lang="en-US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6,73</a:t>
            </a:r>
          </a:p>
          <a:p>
            <a:pPr algn="r">
              <a:lnSpc>
                <a:spcPct val="150000"/>
              </a:lnSpc>
            </a:pPr>
            <a:r>
              <a:rPr lang="en-US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2,07</a:t>
            </a:r>
            <a:endParaRPr lang="el-GR" sz="16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  <a:p>
            <a:pPr algn="r"/>
            <a:endParaRPr lang="en-US" sz="7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  <a:p>
            <a:pPr algn="r"/>
            <a:endParaRPr lang="el-GR" sz="6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  <a:p>
            <a:pPr algn="r"/>
            <a:r>
              <a:rPr lang="en-US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5,10</a:t>
            </a:r>
            <a:endParaRPr lang="el-GR" sz="16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  <a:p>
            <a:pPr algn="r"/>
            <a:endParaRPr lang="el-GR" sz="10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  <a:p>
            <a:pPr algn="r"/>
            <a:r>
              <a:rPr lang="en-US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0,02</a:t>
            </a:r>
            <a:endParaRPr lang="el-GR" sz="16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  <a:p>
            <a:pPr algn="r"/>
            <a:endParaRPr lang="el-GR" sz="16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B8A100D1-6F38-4050-959E-060857AE6269}"/>
              </a:ext>
            </a:extLst>
          </p:cNvPr>
          <p:cNvSpPr txBox="1"/>
          <p:nvPr/>
        </p:nvSpPr>
        <p:spPr>
          <a:xfrm>
            <a:off x="4795492" y="3169303"/>
            <a:ext cx="1404245" cy="338554"/>
          </a:xfrm>
          <a:prstGeom prst="rect">
            <a:avLst/>
          </a:prstGeom>
          <a:solidFill>
            <a:srgbClr val="AED2F2"/>
          </a:solidFill>
        </p:spPr>
        <p:txBody>
          <a:bodyPr wrap="square" rtlCol="0" anchor="ctr">
            <a:spAutoFit/>
          </a:bodyPr>
          <a:lstStyle/>
          <a:p>
            <a:pPr algn="r"/>
            <a:r>
              <a:rPr lang="en-US" sz="1600" b="1" dirty="0">
                <a:latin typeface="Ping LCG Bold" pitchFamily="50" charset="0"/>
                <a:ea typeface="Ping LCG Bold" pitchFamily="50" charset="0"/>
                <a:cs typeface="Arial" panose="020B0604020202020204" pitchFamily="34" charset="0"/>
              </a:rPr>
              <a:t>15,69</a:t>
            </a:r>
            <a:endParaRPr lang="el-GR" sz="1600" b="1" dirty="0">
              <a:latin typeface="Ping LCG Bold" pitchFamily="50" charset="0"/>
              <a:ea typeface="Ping LCG Bold" pitchFamily="50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3817D993-D852-40A2-A564-2D3FBB7CB605}"/>
              </a:ext>
            </a:extLst>
          </p:cNvPr>
          <p:cNvSpPr txBox="1"/>
          <p:nvPr/>
        </p:nvSpPr>
        <p:spPr>
          <a:xfrm>
            <a:off x="6423340" y="646636"/>
            <a:ext cx="5667124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b="1" dirty="0">
                <a:latin typeface="Ping LCG Bold" pitchFamily="50" charset="0"/>
                <a:ea typeface="Ping LCG Bold" pitchFamily="50" charset="0"/>
              </a:rPr>
              <a:t>Έναντι Κατανάλωσης</a:t>
            </a: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D0EE5B27-70AC-415D-A4A3-A3FBD418852A}"/>
              </a:ext>
            </a:extLst>
          </p:cNvPr>
          <p:cNvSpPr txBox="1"/>
          <p:nvPr/>
        </p:nvSpPr>
        <p:spPr>
          <a:xfrm>
            <a:off x="6423340" y="1426963"/>
            <a:ext cx="5667124" cy="120032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b="1" dirty="0">
                <a:latin typeface="Ping LCG Bold" pitchFamily="50" charset="0"/>
                <a:ea typeface="Ping LCG Bold" pitchFamily="50" charset="0"/>
              </a:rPr>
              <a:t>Διάφορα</a:t>
            </a:r>
          </a:p>
          <a:p>
            <a:endParaRPr lang="el-GR" b="1" dirty="0">
              <a:latin typeface="Ping LCG Bold" pitchFamily="50" charset="0"/>
              <a:ea typeface="Ping LCG Bold" pitchFamily="50" charset="0"/>
            </a:endParaRPr>
          </a:p>
          <a:p>
            <a:endParaRPr lang="el-GR" b="1" dirty="0">
              <a:latin typeface="Ping LCG Bold" pitchFamily="50" charset="0"/>
              <a:ea typeface="Ping LCG Bold" pitchFamily="50" charset="0"/>
            </a:endParaRPr>
          </a:p>
          <a:p>
            <a:endParaRPr lang="el-GR" b="1" dirty="0">
              <a:latin typeface="Ping LCG Bold" pitchFamily="50" charset="0"/>
              <a:ea typeface="Ping LCG Bold" pitchFamily="50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44835014-4E80-43E5-87EE-401C736F59E6}"/>
              </a:ext>
            </a:extLst>
          </p:cNvPr>
          <p:cNvSpPr txBox="1"/>
          <p:nvPr/>
        </p:nvSpPr>
        <p:spPr>
          <a:xfrm>
            <a:off x="6441059" y="1833644"/>
            <a:ext cx="4825245" cy="5847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ΕΦΚ (Ν.3336/05)</a:t>
            </a:r>
          </a:p>
          <a:p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ΕΙΔ.ΤΕΛ. 5ο/</a:t>
            </a:r>
            <a:r>
              <a:rPr lang="el-GR" sz="1600" dirty="0" err="1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οο</a:t>
            </a:r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 Ν.2093/92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5A7F9B10-BE50-4042-AAD2-30C6F0E5480D}"/>
              </a:ext>
            </a:extLst>
          </p:cNvPr>
          <p:cNvSpPr txBox="1"/>
          <p:nvPr/>
        </p:nvSpPr>
        <p:spPr>
          <a:xfrm>
            <a:off x="10503240" y="1814988"/>
            <a:ext cx="1556388" cy="5847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0,66</a:t>
            </a:r>
          </a:p>
          <a:p>
            <a:pPr algn="r"/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0,23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F7F3F09A-9ABA-4DF2-9E6F-82023002893E}"/>
              </a:ext>
            </a:extLst>
          </p:cNvPr>
          <p:cNvSpPr txBox="1"/>
          <p:nvPr/>
        </p:nvSpPr>
        <p:spPr>
          <a:xfrm>
            <a:off x="10655383" y="1459635"/>
            <a:ext cx="1404245" cy="3385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pPr algn="r"/>
            <a:r>
              <a:rPr lang="el-GR" sz="1600" b="1" dirty="0">
                <a:latin typeface="Ping LCG Bold" pitchFamily="50" charset="0"/>
                <a:ea typeface="Ping LCG Bold" pitchFamily="50" charset="0"/>
                <a:cs typeface="Arial" panose="020B0604020202020204" pitchFamily="34" charset="0"/>
              </a:rPr>
              <a:t>0,89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C6FA2BF5-2459-458E-A61E-34DEDB6AA02F}"/>
              </a:ext>
            </a:extLst>
          </p:cNvPr>
          <p:cNvSpPr txBox="1"/>
          <p:nvPr/>
        </p:nvSpPr>
        <p:spPr>
          <a:xfrm>
            <a:off x="6423340" y="2761288"/>
            <a:ext cx="5667124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b="1" dirty="0">
                <a:latin typeface="Ping LCG Bold" pitchFamily="50" charset="0"/>
                <a:ea typeface="Ping LCG Bold" pitchFamily="50" charset="0"/>
              </a:rPr>
              <a:t>ΦΠΑ</a:t>
            </a:r>
          </a:p>
          <a:p>
            <a:endParaRPr lang="el-GR" b="1" dirty="0">
              <a:latin typeface="Ping LCG Bold" pitchFamily="50" charset="0"/>
              <a:ea typeface="Ping LCG Bold" pitchFamily="50" charset="0"/>
            </a:endParaRPr>
          </a:p>
          <a:p>
            <a:endParaRPr lang="el-GR" b="1" dirty="0">
              <a:latin typeface="Ping LCG Bold" pitchFamily="50" charset="0"/>
              <a:ea typeface="Ping LCG Bold" pitchFamily="50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05564D8B-F971-4796-A477-F9DEEFBCC412}"/>
              </a:ext>
            </a:extLst>
          </p:cNvPr>
          <p:cNvSpPr txBox="1"/>
          <p:nvPr/>
        </p:nvSpPr>
        <p:spPr>
          <a:xfrm>
            <a:off x="6441059" y="3167969"/>
            <a:ext cx="4825245" cy="3385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ΦΠΑ      51,53 </a:t>
            </a:r>
            <a:r>
              <a:rPr lang="en-US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x 6%</a:t>
            </a:r>
            <a:endParaRPr lang="el-GR" sz="16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CD7CEAB6-0BFC-40AA-A025-D81BEA628FD2}"/>
              </a:ext>
            </a:extLst>
          </p:cNvPr>
          <p:cNvSpPr txBox="1"/>
          <p:nvPr/>
        </p:nvSpPr>
        <p:spPr>
          <a:xfrm>
            <a:off x="10503240" y="3149313"/>
            <a:ext cx="1556388" cy="3385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= 3,09</a:t>
            </a:r>
            <a:endParaRPr lang="el-GR" sz="16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D49946A7-455A-4A65-8738-079F80D433D7}"/>
              </a:ext>
            </a:extLst>
          </p:cNvPr>
          <p:cNvSpPr txBox="1"/>
          <p:nvPr/>
        </p:nvSpPr>
        <p:spPr>
          <a:xfrm>
            <a:off x="10655383" y="2793960"/>
            <a:ext cx="1404245" cy="3385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pPr algn="r"/>
            <a:r>
              <a:rPr lang="el-GR" sz="1600" b="1" dirty="0">
                <a:latin typeface="Ping LCG Bold" pitchFamily="50" charset="0"/>
                <a:ea typeface="Ping LCG Bold" pitchFamily="50" charset="0"/>
                <a:cs typeface="Arial" panose="020B0604020202020204" pitchFamily="34" charset="0"/>
              </a:rPr>
              <a:t>3,09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401B8AD7-EE7D-4846-8775-B9092F078798}"/>
              </a:ext>
            </a:extLst>
          </p:cNvPr>
          <p:cNvSpPr txBox="1"/>
          <p:nvPr/>
        </p:nvSpPr>
        <p:spPr>
          <a:xfrm>
            <a:off x="6423340" y="3811856"/>
            <a:ext cx="5667124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b="1" dirty="0">
                <a:latin typeface="Ping LCG Bold" pitchFamily="50" charset="0"/>
                <a:ea typeface="Ping LCG Bold" pitchFamily="50" charset="0"/>
              </a:rPr>
              <a:t>ΔΗΜΟΣ &amp; ΕΡΤ</a:t>
            </a:r>
          </a:p>
          <a:p>
            <a:endParaRPr lang="el-GR" b="1" dirty="0">
              <a:latin typeface="Ping LCG Bold" pitchFamily="50" charset="0"/>
              <a:ea typeface="Ping LCG Bold" pitchFamily="50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1CC0C785-5F10-4002-905C-FEFCDE8059AD}"/>
              </a:ext>
            </a:extLst>
          </p:cNvPr>
          <p:cNvSpPr txBox="1"/>
          <p:nvPr/>
        </p:nvSpPr>
        <p:spPr>
          <a:xfrm>
            <a:off x="10655383" y="3844528"/>
            <a:ext cx="1404245" cy="3385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pPr algn="r"/>
            <a:r>
              <a:rPr lang="el-GR" sz="1600" b="1" dirty="0">
                <a:latin typeface="Ping LCG Bold" pitchFamily="50" charset="0"/>
                <a:ea typeface="Ping LCG Bold" pitchFamily="50" charset="0"/>
                <a:cs typeface="Arial" panose="020B0604020202020204" pitchFamily="34" charset="0"/>
              </a:rPr>
              <a:t>13,83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212588C0-8E12-44FF-BC8B-7E981F16D72A}"/>
              </a:ext>
            </a:extLst>
          </p:cNvPr>
          <p:cNvSpPr txBox="1"/>
          <p:nvPr/>
        </p:nvSpPr>
        <p:spPr>
          <a:xfrm>
            <a:off x="9338857" y="6026698"/>
            <a:ext cx="25197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>
                <a:latin typeface="Ping LCG Bold" pitchFamily="50" charset="0"/>
                <a:ea typeface="Ping LCG Bold" pitchFamily="50" charset="0"/>
              </a:rPr>
              <a:t>Συνολικό ποσό :  68,68€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196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80C8C0CF-20EC-4AC3-86B6-9096B9373DC9}"/>
              </a:ext>
            </a:extLst>
          </p:cNvPr>
          <p:cNvSpPr txBox="1"/>
          <p:nvPr/>
        </p:nvSpPr>
        <p:spPr>
          <a:xfrm>
            <a:off x="532613" y="3134850"/>
            <a:ext cx="5667124" cy="3139321"/>
          </a:xfrm>
          <a:prstGeom prst="rect">
            <a:avLst/>
          </a:prstGeom>
          <a:solidFill>
            <a:srgbClr val="AED2F2"/>
          </a:solidFill>
        </p:spPr>
        <p:txBody>
          <a:bodyPr wrap="square" rtlCol="0">
            <a:spAutoFit/>
          </a:bodyPr>
          <a:lstStyle/>
          <a:p>
            <a:r>
              <a:rPr lang="el-GR" b="1" dirty="0">
                <a:latin typeface="Ping LCG Bold" pitchFamily="50" charset="0"/>
                <a:ea typeface="Ping LCG Bold" pitchFamily="50" charset="0"/>
              </a:rPr>
              <a:t>Ρυθμιζόμενες Χρεώσεις</a:t>
            </a: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52BB43E-8AB4-4C28-87B0-E2A8DAF1A724}"/>
              </a:ext>
            </a:extLst>
          </p:cNvPr>
          <p:cNvSpPr txBox="1"/>
          <p:nvPr/>
        </p:nvSpPr>
        <p:spPr>
          <a:xfrm>
            <a:off x="532613" y="646636"/>
            <a:ext cx="5667124" cy="2308324"/>
          </a:xfrm>
          <a:prstGeom prst="rect">
            <a:avLst/>
          </a:prstGeom>
          <a:solidFill>
            <a:srgbClr val="AED2F2"/>
          </a:solidFill>
        </p:spPr>
        <p:txBody>
          <a:bodyPr wrap="square" rtlCol="0">
            <a:spAutoFit/>
          </a:bodyPr>
          <a:lstStyle/>
          <a:p>
            <a:r>
              <a:rPr lang="el-GR" b="1" dirty="0">
                <a:latin typeface="Ping LCG Bold" pitchFamily="50" charset="0"/>
                <a:ea typeface="Ping LCG Bold" pitchFamily="50" charset="0"/>
              </a:rPr>
              <a:t>Χρεώσεις Προμήθειας ΔΕΗ</a:t>
            </a: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6D0B6CCE-8B9D-4E6B-A5A9-29255DD6CAD0}"/>
              </a:ext>
            </a:extLst>
          </p:cNvPr>
          <p:cNvGrpSpPr/>
          <p:nvPr/>
        </p:nvGrpSpPr>
        <p:grpSpPr>
          <a:xfrm>
            <a:off x="532613" y="710086"/>
            <a:ext cx="5618569" cy="2197473"/>
            <a:chOff x="1092450" y="2902780"/>
            <a:chExt cx="5618569" cy="219747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31EA2252-903E-4882-9EB6-67A40B98565A}"/>
                </a:ext>
              </a:extLst>
            </p:cNvPr>
            <p:cNvSpPr txBox="1"/>
            <p:nvPr/>
          </p:nvSpPr>
          <p:spPr>
            <a:xfrm>
              <a:off x="1092450" y="3284371"/>
              <a:ext cx="4825245" cy="1815882"/>
            </a:xfrm>
            <a:prstGeom prst="rect">
              <a:avLst/>
            </a:prstGeom>
            <a:solidFill>
              <a:srgbClr val="AED2F2"/>
            </a:solidFill>
          </p:spPr>
          <p:txBody>
            <a:bodyPr wrap="square" rtlCol="0">
              <a:spAutoFit/>
            </a:bodyPr>
            <a:lstStyle/>
            <a:p>
              <a:r>
                <a:rPr lang="el-GR" sz="1600" dirty="0">
                  <a:latin typeface="Ping LCG Regular" pitchFamily="50" charset="0"/>
                  <a:ea typeface="Ping LCG Regular" pitchFamily="50" charset="0"/>
                  <a:cs typeface="Arial" panose="020B0604020202020204" pitchFamily="34" charset="0"/>
                </a:rPr>
                <a:t>Πάγια Χρέωση</a:t>
              </a:r>
            </a:p>
            <a:p>
              <a:r>
                <a:rPr lang="en-US" sz="1600" dirty="0">
                  <a:latin typeface="Ping LCG Regular" pitchFamily="50" charset="0"/>
                  <a:ea typeface="Ping LCG Regular" pitchFamily="50" charset="0"/>
                  <a:cs typeface="Arial" panose="020B0604020202020204" pitchFamily="34" charset="0"/>
                </a:rPr>
                <a:t>kWh 300X0,11058</a:t>
              </a:r>
              <a:endPara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endParaRPr>
            </a:p>
            <a:p>
              <a:r>
                <a:rPr lang="el-GR" sz="1600" dirty="0">
                  <a:latin typeface="Ping LCG Regular" pitchFamily="50" charset="0"/>
                  <a:ea typeface="Ping LCG Regular" pitchFamily="50" charset="0"/>
                  <a:cs typeface="Arial" panose="020B0604020202020204" pitchFamily="34" charset="0"/>
                </a:rPr>
                <a:t>Ρήτρα Αναπροσαρμ.</a:t>
              </a:r>
            </a:p>
            <a:p>
              <a:r>
                <a:rPr lang="el-GR" sz="1600" dirty="0">
                  <a:latin typeface="Ping LCG Regular" pitchFamily="50" charset="0"/>
                  <a:ea typeface="Ping LCG Regular" pitchFamily="50" charset="0"/>
                  <a:cs typeface="Arial" panose="020B0604020202020204" pitchFamily="34" charset="0"/>
                </a:rPr>
                <a:t>Έκπτωση Ενέργειας</a:t>
              </a:r>
            </a:p>
            <a:p>
              <a:r>
                <a:rPr lang="el-GR" sz="1600" dirty="0">
                  <a:latin typeface="Ping LCG Regular" pitchFamily="50" charset="0"/>
                  <a:ea typeface="Ping LCG Regular" pitchFamily="50" charset="0"/>
                  <a:cs typeface="Arial" panose="020B0604020202020204" pitchFamily="34" charset="0"/>
                </a:rPr>
                <a:t>Επιδότηση Πολιτείας</a:t>
              </a:r>
            </a:p>
            <a:p>
              <a:r>
                <a:rPr lang="el-GR" sz="1600" dirty="0">
                  <a:latin typeface="Ping LCG Regular" pitchFamily="50" charset="0"/>
                  <a:ea typeface="Ping LCG Regular" pitchFamily="50" charset="0"/>
                  <a:cs typeface="Arial" panose="020B0604020202020204" pitchFamily="34" charset="0"/>
                </a:rPr>
                <a:t>Επιπλέον Έκπτωση ΔΕΗ</a:t>
              </a:r>
            </a:p>
            <a:p>
              <a:endPara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xmlns="" id="{6D42E8B4-4342-4372-844E-6ACE6AF9182E}"/>
                </a:ext>
              </a:extLst>
            </p:cNvPr>
            <p:cNvSpPr txBox="1"/>
            <p:nvPr/>
          </p:nvSpPr>
          <p:spPr>
            <a:xfrm>
              <a:off x="5154631" y="3265715"/>
              <a:ext cx="1556388" cy="1569660"/>
            </a:xfrm>
            <a:prstGeom prst="rect">
              <a:avLst/>
            </a:prstGeom>
            <a:solidFill>
              <a:srgbClr val="AED2F2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l-GR" sz="1600" dirty="0">
                  <a:latin typeface="Ping LCG Regular" pitchFamily="50" charset="0"/>
                  <a:ea typeface="Ping LCG Regular" pitchFamily="50" charset="0"/>
                  <a:cs typeface="Arial" panose="020B0604020202020204" pitchFamily="34" charset="0"/>
                </a:rPr>
                <a:t>0,42</a:t>
              </a:r>
            </a:p>
            <a:p>
              <a:pPr algn="r"/>
              <a:r>
                <a:rPr lang="el-GR" sz="1600" dirty="0">
                  <a:latin typeface="Ping LCG Regular" pitchFamily="50" charset="0"/>
                  <a:ea typeface="Ping LCG Regular" pitchFamily="50" charset="0"/>
                  <a:cs typeface="Arial" panose="020B0604020202020204" pitchFamily="34" charset="0"/>
                </a:rPr>
                <a:t>44,23</a:t>
              </a:r>
            </a:p>
            <a:p>
              <a:pPr algn="r"/>
              <a:r>
                <a:rPr lang="el-GR" sz="1600" dirty="0">
                  <a:latin typeface="Ping LCG Regular" pitchFamily="50" charset="0"/>
                  <a:ea typeface="Ping LCG Regular" pitchFamily="50" charset="0"/>
                  <a:cs typeface="Arial" panose="020B0604020202020204" pitchFamily="34" charset="0"/>
                </a:rPr>
                <a:t>27,38</a:t>
              </a:r>
            </a:p>
            <a:p>
              <a:pPr algn="r"/>
              <a:r>
                <a:rPr lang="el-GR" sz="1600" dirty="0">
                  <a:latin typeface="Ping LCG Regular" pitchFamily="50" charset="0"/>
                  <a:ea typeface="Ping LCG Regular" pitchFamily="50" charset="0"/>
                  <a:cs typeface="Arial" panose="020B0604020202020204" pitchFamily="34" charset="0"/>
                </a:rPr>
                <a:t>-13,27</a:t>
              </a:r>
            </a:p>
            <a:p>
              <a:pPr algn="r"/>
              <a:r>
                <a:rPr lang="el-GR" sz="1600" dirty="0">
                  <a:latin typeface="Ping LCG Regular" pitchFamily="50" charset="0"/>
                  <a:ea typeface="Ping LCG Regular" pitchFamily="50" charset="0"/>
                  <a:cs typeface="Arial" panose="020B0604020202020204" pitchFamily="34" charset="0"/>
                </a:rPr>
                <a:t>-9,00</a:t>
              </a:r>
            </a:p>
            <a:p>
              <a:pPr algn="r"/>
              <a:r>
                <a:rPr lang="el-GR" sz="1600" dirty="0">
                  <a:latin typeface="Ping LCG Regular" pitchFamily="50" charset="0"/>
                  <a:ea typeface="Ping LCG Regular" pitchFamily="50" charset="0"/>
                  <a:cs typeface="Arial" panose="020B0604020202020204" pitchFamily="34" charset="0"/>
                </a:rPr>
                <a:t>-3,00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xmlns="" id="{1F8A8D6E-DD39-4880-A5D9-65135525E349}"/>
                </a:ext>
              </a:extLst>
            </p:cNvPr>
            <p:cNvSpPr txBox="1"/>
            <p:nvPr/>
          </p:nvSpPr>
          <p:spPr>
            <a:xfrm>
              <a:off x="5230702" y="2902780"/>
              <a:ext cx="1404245" cy="338554"/>
            </a:xfrm>
            <a:prstGeom prst="rect">
              <a:avLst/>
            </a:prstGeom>
            <a:solidFill>
              <a:srgbClr val="AED2F2"/>
            </a:solidFill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l-GR" sz="1600" b="1" dirty="0">
                  <a:latin typeface="Ping LCG Bold" pitchFamily="50" charset="0"/>
                  <a:ea typeface="Ping LCG Bold" pitchFamily="50" charset="0"/>
                  <a:cs typeface="Arial" panose="020B0604020202020204" pitchFamily="34" charset="0"/>
                </a:rPr>
                <a:t>46,76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96A03390-84F1-4D12-969C-E04C8F531313}"/>
              </a:ext>
            </a:extLst>
          </p:cNvPr>
          <p:cNvSpPr txBox="1"/>
          <p:nvPr/>
        </p:nvSpPr>
        <p:spPr>
          <a:xfrm>
            <a:off x="544693" y="3523246"/>
            <a:ext cx="4825245" cy="2246769"/>
          </a:xfrm>
          <a:prstGeom prst="rect">
            <a:avLst/>
          </a:prstGeom>
          <a:solidFill>
            <a:srgbClr val="AED2F2"/>
          </a:solidFill>
        </p:spPr>
        <p:txBody>
          <a:bodyPr wrap="square" rtlCol="0">
            <a:spAutoFit/>
          </a:bodyPr>
          <a:lstStyle/>
          <a:p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ΑΔΜΗΕ: ΣΥΣΤΗΜΑ ΜΕΤΑΦΟΡΑΣ Η/Ε:</a:t>
            </a:r>
          </a:p>
          <a:p>
            <a:r>
              <a:rPr lang="el-GR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(8</a:t>
            </a:r>
            <a:r>
              <a:rPr lang="en-US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kVAx30/365x0,130 </a:t>
            </a:r>
            <a:r>
              <a:rPr lang="el-GR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€/</a:t>
            </a:r>
            <a:r>
              <a:rPr lang="en-US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kVA) + </a:t>
            </a:r>
            <a:r>
              <a:rPr lang="el-GR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4</a:t>
            </a:r>
            <a:r>
              <a:rPr lang="en-US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00 kWhx0,0056</a:t>
            </a:r>
            <a:r>
              <a:rPr lang="el-GR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€/</a:t>
            </a:r>
            <a:r>
              <a:rPr lang="en-US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kWh</a:t>
            </a:r>
            <a:endParaRPr lang="el-GR" sz="11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  <a:p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ΔΕΔΔΗΕ: ΔΙΚΤΥΟ ΔΙΑΝΟΜΗΣ Η/Ε:</a:t>
            </a:r>
          </a:p>
          <a:p>
            <a:r>
              <a:rPr lang="el-GR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(8</a:t>
            </a:r>
            <a:r>
              <a:rPr lang="en-US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kVAx30/365x0,52</a:t>
            </a:r>
            <a:r>
              <a:rPr lang="el-GR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€/</a:t>
            </a:r>
            <a:r>
              <a:rPr lang="en-US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kVA + </a:t>
            </a:r>
            <a:r>
              <a:rPr lang="el-GR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4</a:t>
            </a:r>
            <a:r>
              <a:rPr lang="en-US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00 kWhx0,02130</a:t>
            </a:r>
            <a:r>
              <a:rPr lang="el-GR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€/</a:t>
            </a:r>
            <a:r>
              <a:rPr lang="en-US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kWh)</a:t>
            </a:r>
            <a:endParaRPr lang="el-GR" sz="11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  <a:p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ΥΚΩ: ΥΠΗΡΕΣΙΕΣ ΚΟΙΝΗΣ ΩΦΕΛΕΙΑΣ:</a:t>
            </a:r>
          </a:p>
          <a:p>
            <a:r>
              <a:rPr lang="el-GR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ΗΜΕΡΑΣ  (400</a:t>
            </a:r>
            <a:r>
              <a:rPr lang="en-US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kWhx0,0069</a:t>
            </a:r>
            <a:r>
              <a:rPr lang="el-GR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€/</a:t>
            </a:r>
            <a:r>
              <a:rPr lang="en-US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kWh)</a:t>
            </a:r>
            <a:endParaRPr lang="el-GR" sz="11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  <a:p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ΕΤΜΕΑΡ :</a:t>
            </a:r>
          </a:p>
          <a:p>
            <a:r>
              <a:rPr lang="el-GR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400</a:t>
            </a:r>
            <a:r>
              <a:rPr lang="en-US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kWhx0,017</a:t>
            </a:r>
            <a:r>
              <a:rPr lang="el-GR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€/</a:t>
            </a:r>
            <a:r>
              <a:rPr lang="en-US" sz="11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kWh</a:t>
            </a:r>
            <a:endParaRPr lang="el-GR" sz="11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  <a:p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ΛΟΙΠΕΣ ΧΡΕΩΣΕΙΣ :</a:t>
            </a:r>
          </a:p>
          <a:p>
            <a:pPr lvl="0"/>
            <a:r>
              <a:rPr lang="el-GR" sz="1100" dirty="0">
                <a:solidFill>
                  <a:prstClr val="black"/>
                </a:solidFill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400</a:t>
            </a:r>
            <a:r>
              <a:rPr lang="en-US" sz="1100" dirty="0">
                <a:solidFill>
                  <a:prstClr val="black"/>
                </a:solidFill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kWhx0,00007</a:t>
            </a:r>
            <a:r>
              <a:rPr lang="el-GR" sz="1100" dirty="0">
                <a:solidFill>
                  <a:prstClr val="black"/>
                </a:solidFill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€/</a:t>
            </a:r>
            <a:r>
              <a:rPr lang="en-US" sz="1100" dirty="0">
                <a:solidFill>
                  <a:prstClr val="black"/>
                </a:solidFill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kWh</a:t>
            </a:r>
            <a:endParaRPr lang="el-GR" sz="1100" dirty="0">
              <a:solidFill>
                <a:prstClr val="black"/>
              </a:solidFill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D59777D1-ACDC-4FA7-9E9B-1A7E7C003565}"/>
              </a:ext>
            </a:extLst>
          </p:cNvPr>
          <p:cNvSpPr txBox="1"/>
          <p:nvPr/>
        </p:nvSpPr>
        <p:spPr>
          <a:xfrm>
            <a:off x="4020552" y="3513364"/>
            <a:ext cx="2133975" cy="23314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2,33</a:t>
            </a:r>
            <a:endParaRPr lang="en-US" sz="16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  <a:p>
            <a:pPr algn="r"/>
            <a:endParaRPr lang="en-US" sz="16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  <a:p>
            <a:pPr algn="r"/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8,86</a:t>
            </a:r>
            <a:endParaRPr lang="en-US" sz="16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  <a:p>
            <a:pPr algn="r">
              <a:lnSpc>
                <a:spcPct val="150000"/>
              </a:lnSpc>
            </a:pPr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2,76</a:t>
            </a:r>
          </a:p>
          <a:p>
            <a:pPr algn="r"/>
            <a:endParaRPr lang="en-US" sz="7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  <a:p>
            <a:pPr algn="r"/>
            <a:endParaRPr lang="el-GR" sz="6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  <a:p>
            <a:pPr algn="r"/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6,80</a:t>
            </a:r>
          </a:p>
          <a:p>
            <a:pPr algn="r"/>
            <a:endParaRPr lang="el-GR" sz="10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  <a:p>
            <a:pPr algn="r"/>
            <a:r>
              <a:rPr lang="en-US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0,02</a:t>
            </a:r>
            <a:endParaRPr lang="el-GR" sz="16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  <a:p>
            <a:pPr algn="r"/>
            <a:endParaRPr lang="el-GR" sz="16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B8A100D1-6F38-4050-959E-060857AE6269}"/>
              </a:ext>
            </a:extLst>
          </p:cNvPr>
          <p:cNvSpPr txBox="1"/>
          <p:nvPr/>
        </p:nvSpPr>
        <p:spPr>
          <a:xfrm>
            <a:off x="4795492" y="3169303"/>
            <a:ext cx="1404245" cy="338554"/>
          </a:xfrm>
          <a:prstGeom prst="rect">
            <a:avLst/>
          </a:prstGeom>
          <a:solidFill>
            <a:srgbClr val="AED2F2"/>
          </a:solidFill>
        </p:spPr>
        <p:txBody>
          <a:bodyPr wrap="square" rtlCol="0" anchor="ctr">
            <a:spAutoFit/>
          </a:bodyPr>
          <a:lstStyle/>
          <a:p>
            <a:pPr algn="r"/>
            <a:r>
              <a:rPr lang="el-GR" sz="1600" b="1" dirty="0">
                <a:latin typeface="Ping LCG Bold" pitchFamily="50" charset="0"/>
                <a:ea typeface="Ping LCG Bold" pitchFamily="50" charset="0"/>
                <a:cs typeface="Arial" panose="020B0604020202020204" pitchFamily="34" charset="0"/>
              </a:rPr>
              <a:t>20,77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3817D993-D852-40A2-A564-2D3FBB7CB605}"/>
              </a:ext>
            </a:extLst>
          </p:cNvPr>
          <p:cNvSpPr txBox="1"/>
          <p:nvPr/>
        </p:nvSpPr>
        <p:spPr>
          <a:xfrm>
            <a:off x="6423340" y="646636"/>
            <a:ext cx="5667124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b="1" dirty="0">
                <a:latin typeface="Ping LCG Bold" pitchFamily="50" charset="0"/>
                <a:ea typeface="Ping LCG Bold" pitchFamily="50" charset="0"/>
              </a:rPr>
              <a:t>Έναντι Κατανάλωσης</a:t>
            </a:r>
          </a:p>
          <a:p>
            <a:endParaRPr lang="el-GR" dirty="0">
              <a:latin typeface="Ping LCG Bold" pitchFamily="50" charset="0"/>
              <a:ea typeface="Ping LCG Bold" pitchFamily="50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D0EE5B27-70AC-415D-A4A3-A3FBD418852A}"/>
              </a:ext>
            </a:extLst>
          </p:cNvPr>
          <p:cNvSpPr txBox="1"/>
          <p:nvPr/>
        </p:nvSpPr>
        <p:spPr>
          <a:xfrm>
            <a:off x="6423340" y="1426963"/>
            <a:ext cx="5667124" cy="120032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b="1" dirty="0">
                <a:latin typeface="Ping LCG Bold" pitchFamily="50" charset="0"/>
                <a:ea typeface="Ping LCG Bold" pitchFamily="50" charset="0"/>
              </a:rPr>
              <a:t>Διάφορα</a:t>
            </a:r>
          </a:p>
          <a:p>
            <a:endParaRPr lang="el-GR" b="1" dirty="0">
              <a:latin typeface="Ping LCG Bold" pitchFamily="50" charset="0"/>
              <a:ea typeface="Ping LCG Bold" pitchFamily="50" charset="0"/>
            </a:endParaRPr>
          </a:p>
          <a:p>
            <a:endParaRPr lang="el-GR" b="1" dirty="0">
              <a:latin typeface="Ping LCG Bold" pitchFamily="50" charset="0"/>
              <a:ea typeface="Ping LCG Bold" pitchFamily="50" charset="0"/>
            </a:endParaRPr>
          </a:p>
          <a:p>
            <a:endParaRPr lang="el-GR" b="1" dirty="0">
              <a:latin typeface="Ping LCG Bold" pitchFamily="50" charset="0"/>
              <a:ea typeface="Ping LCG Bold" pitchFamily="50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44835014-4E80-43E5-87EE-401C736F59E6}"/>
              </a:ext>
            </a:extLst>
          </p:cNvPr>
          <p:cNvSpPr txBox="1"/>
          <p:nvPr/>
        </p:nvSpPr>
        <p:spPr>
          <a:xfrm>
            <a:off x="6441059" y="1833644"/>
            <a:ext cx="4825245" cy="5847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ΕΦΚ (Ν.3336/05)</a:t>
            </a:r>
          </a:p>
          <a:p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ΕΙΔ.ΤΕΛ. 5ο/</a:t>
            </a:r>
            <a:r>
              <a:rPr lang="el-GR" sz="1600" dirty="0" err="1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οο</a:t>
            </a:r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 Ν.2093/92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5A7F9B10-BE50-4042-AAD2-30C6F0E5480D}"/>
              </a:ext>
            </a:extLst>
          </p:cNvPr>
          <p:cNvSpPr txBox="1"/>
          <p:nvPr/>
        </p:nvSpPr>
        <p:spPr>
          <a:xfrm>
            <a:off x="10503240" y="1814988"/>
            <a:ext cx="1556388" cy="5847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0,88</a:t>
            </a:r>
          </a:p>
          <a:p>
            <a:pPr algn="r"/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0,31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F7F3F09A-9ABA-4DF2-9E6F-82023002893E}"/>
              </a:ext>
            </a:extLst>
          </p:cNvPr>
          <p:cNvSpPr txBox="1"/>
          <p:nvPr/>
        </p:nvSpPr>
        <p:spPr>
          <a:xfrm>
            <a:off x="10655383" y="1459635"/>
            <a:ext cx="1404245" cy="3385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pPr algn="r"/>
            <a:r>
              <a:rPr lang="el-GR" sz="1600" b="1" dirty="0">
                <a:latin typeface="Ping LCG Bold" pitchFamily="50" charset="0"/>
                <a:ea typeface="Ping LCG Bold" pitchFamily="50" charset="0"/>
                <a:cs typeface="Arial" panose="020B0604020202020204" pitchFamily="34" charset="0"/>
              </a:rPr>
              <a:t>1,19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C6FA2BF5-2459-458E-A61E-34DEDB6AA02F}"/>
              </a:ext>
            </a:extLst>
          </p:cNvPr>
          <p:cNvSpPr txBox="1"/>
          <p:nvPr/>
        </p:nvSpPr>
        <p:spPr>
          <a:xfrm>
            <a:off x="6423340" y="2761288"/>
            <a:ext cx="5667124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b="1" dirty="0">
                <a:latin typeface="Ping LCG Bold" pitchFamily="50" charset="0"/>
                <a:ea typeface="Ping LCG Bold" pitchFamily="50" charset="0"/>
              </a:rPr>
              <a:t>ΦΠΑ</a:t>
            </a:r>
          </a:p>
          <a:p>
            <a:endParaRPr lang="el-GR" b="1" dirty="0">
              <a:latin typeface="Ping LCG Bold" pitchFamily="50" charset="0"/>
              <a:ea typeface="Ping LCG Bold" pitchFamily="50" charset="0"/>
            </a:endParaRPr>
          </a:p>
          <a:p>
            <a:endParaRPr lang="el-GR" b="1" dirty="0">
              <a:latin typeface="Ping LCG Bold" pitchFamily="50" charset="0"/>
              <a:ea typeface="Ping LCG Bold" pitchFamily="50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05564D8B-F971-4796-A477-F9DEEFBCC412}"/>
              </a:ext>
            </a:extLst>
          </p:cNvPr>
          <p:cNvSpPr txBox="1"/>
          <p:nvPr/>
        </p:nvSpPr>
        <p:spPr>
          <a:xfrm>
            <a:off x="6441059" y="3167969"/>
            <a:ext cx="4825245" cy="3385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ΦΠΑ      68,33 </a:t>
            </a:r>
            <a:r>
              <a:rPr lang="en-US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x 6%</a:t>
            </a:r>
            <a:endParaRPr lang="el-GR" sz="1600" dirty="0">
              <a:latin typeface="Ping LCG Regular" pitchFamily="50" charset="0"/>
              <a:ea typeface="Ping LCG Regular" pitchFamily="50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CD7CEAB6-0BFC-40AA-A025-D81BEA628FD2}"/>
              </a:ext>
            </a:extLst>
          </p:cNvPr>
          <p:cNvSpPr txBox="1"/>
          <p:nvPr/>
        </p:nvSpPr>
        <p:spPr>
          <a:xfrm>
            <a:off x="10503240" y="3149313"/>
            <a:ext cx="1556388" cy="3385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= </a:t>
            </a:r>
            <a:r>
              <a:rPr lang="el-GR" sz="1600" dirty="0">
                <a:latin typeface="Ping LCG Regular" pitchFamily="50" charset="0"/>
                <a:ea typeface="Ping LCG Regular" pitchFamily="50" charset="0"/>
                <a:cs typeface="Arial" panose="020B0604020202020204" pitchFamily="34" charset="0"/>
              </a:rPr>
              <a:t>4,10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D49946A7-455A-4A65-8738-079F80D433D7}"/>
              </a:ext>
            </a:extLst>
          </p:cNvPr>
          <p:cNvSpPr txBox="1"/>
          <p:nvPr/>
        </p:nvSpPr>
        <p:spPr>
          <a:xfrm>
            <a:off x="10655383" y="2793960"/>
            <a:ext cx="1404245" cy="3385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pPr algn="r"/>
            <a:r>
              <a:rPr lang="el-GR" sz="1600" b="1" dirty="0">
                <a:latin typeface="Ping LCG Bold" pitchFamily="50" charset="0"/>
                <a:ea typeface="Ping LCG Bold" pitchFamily="50" charset="0"/>
                <a:cs typeface="Arial" panose="020B0604020202020204" pitchFamily="34" charset="0"/>
              </a:rPr>
              <a:t>4,10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401B8AD7-EE7D-4846-8775-B9092F078798}"/>
              </a:ext>
            </a:extLst>
          </p:cNvPr>
          <p:cNvSpPr txBox="1"/>
          <p:nvPr/>
        </p:nvSpPr>
        <p:spPr>
          <a:xfrm>
            <a:off x="6423340" y="3811856"/>
            <a:ext cx="5667124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b="1" dirty="0">
                <a:latin typeface="Ping LCG Bold" pitchFamily="50" charset="0"/>
                <a:ea typeface="Ping LCG Bold" pitchFamily="50" charset="0"/>
              </a:rPr>
              <a:t>ΔΗΜΟΣ &amp; ΕΡΤ</a:t>
            </a:r>
          </a:p>
          <a:p>
            <a:endParaRPr lang="el-GR" b="1" dirty="0">
              <a:latin typeface="Ping LCG Bold" pitchFamily="50" charset="0"/>
              <a:ea typeface="Ping LCG Bold" pitchFamily="50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1CC0C785-5F10-4002-905C-FEFCDE8059AD}"/>
              </a:ext>
            </a:extLst>
          </p:cNvPr>
          <p:cNvSpPr txBox="1"/>
          <p:nvPr/>
        </p:nvSpPr>
        <p:spPr>
          <a:xfrm>
            <a:off x="10655383" y="3844528"/>
            <a:ext cx="1404245" cy="3385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pPr algn="r"/>
            <a:r>
              <a:rPr lang="en-US" sz="1600" b="1" dirty="0">
                <a:latin typeface="Ping LCG Bold" pitchFamily="50" charset="0"/>
                <a:ea typeface="Ping LCG Bold" pitchFamily="50" charset="0"/>
                <a:cs typeface="Arial" panose="020B0604020202020204" pitchFamily="34" charset="0"/>
              </a:rPr>
              <a:t>13,83</a:t>
            </a:r>
            <a:endParaRPr lang="el-GR" sz="1600" b="1" dirty="0">
              <a:latin typeface="Ping LCG Bold" pitchFamily="50" charset="0"/>
              <a:ea typeface="Ping LCG Bold" pitchFamily="50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B5D8AC3B-AFA2-452A-B2D9-B8149B5EC362}"/>
              </a:ext>
            </a:extLst>
          </p:cNvPr>
          <p:cNvSpPr txBox="1"/>
          <p:nvPr/>
        </p:nvSpPr>
        <p:spPr>
          <a:xfrm>
            <a:off x="363893" y="110735"/>
            <a:ext cx="8640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Κατανάλωση 400 </a:t>
            </a:r>
            <a:r>
              <a:rPr lang="en-US" b="1" dirty="0"/>
              <a:t>kWh </a:t>
            </a:r>
            <a:r>
              <a:rPr lang="el-GR" b="1" dirty="0"/>
              <a:t>ανά μήνα. Δείγμα εκκαθαριστικού λογαριασμού ενός μήνα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DE499C4E-4FEC-41E5-8A71-85701131A392}"/>
              </a:ext>
            </a:extLst>
          </p:cNvPr>
          <p:cNvSpPr txBox="1"/>
          <p:nvPr/>
        </p:nvSpPr>
        <p:spPr>
          <a:xfrm>
            <a:off x="9338857" y="6026698"/>
            <a:ext cx="25197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>
                <a:latin typeface="Ping LCG Bold" pitchFamily="50" charset="0"/>
                <a:ea typeface="Ping LCG Bold" pitchFamily="50" charset="0"/>
              </a:rPr>
              <a:t>Συνολικό ποσό : 86,65€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95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>
            <a:extLst>
              <a:ext uri="{FF2B5EF4-FFF2-40B4-BE49-F238E27FC236}">
                <a16:creationId xmlns:a16="http://schemas.microsoft.com/office/drawing/2014/main" xmlns="" id="{4F3EF162-6175-469F-B399-228746E5EC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620" y="578139"/>
            <a:ext cx="8763000" cy="6099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318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5356ED44-5DFE-4E03-887E-BA51056741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59250"/>
              </p:ext>
            </p:extLst>
          </p:nvPr>
        </p:nvGraphicFramePr>
        <p:xfrm>
          <a:off x="544945" y="434109"/>
          <a:ext cx="11360725" cy="62992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7175">
                  <a:extLst>
                    <a:ext uri="{9D8B030D-6E8A-4147-A177-3AD203B41FA5}">
                      <a16:colId xmlns:a16="http://schemas.microsoft.com/office/drawing/2014/main" xmlns="" val="3363211693"/>
                    </a:ext>
                  </a:extLst>
                </a:gridCol>
                <a:gridCol w="1023355">
                  <a:extLst>
                    <a:ext uri="{9D8B030D-6E8A-4147-A177-3AD203B41FA5}">
                      <a16:colId xmlns:a16="http://schemas.microsoft.com/office/drawing/2014/main" xmlns="" val="1160655065"/>
                    </a:ext>
                  </a:extLst>
                </a:gridCol>
                <a:gridCol w="1023355">
                  <a:extLst>
                    <a:ext uri="{9D8B030D-6E8A-4147-A177-3AD203B41FA5}">
                      <a16:colId xmlns:a16="http://schemas.microsoft.com/office/drawing/2014/main" xmlns="" val="2859144601"/>
                    </a:ext>
                  </a:extLst>
                </a:gridCol>
                <a:gridCol w="1023355">
                  <a:extLst>
                    <a:ext uri="{9D8B030D-6E8A-4147-A177-3AD203B41FA5}">
                      <a16:colId xmlns:a16="http://schemas.microsoft.com/office/drawing/2014/main" xmlns="" val="17457037"/>
                    </a:ext>
                  </a:extLst>
                </a:gridCol>
                <a:gridCol w="1023355">
                  <a:extLst>
                    <a:ext uri="{9D8B030D-6E8A-4147-A177-3AD203B41FA5}">
                      <a16:colId xmlns:a16="http://schemas.microsoft.com/office/drawing/2014/main" xmlns="" val="579684580"/>
                    </a:ext>
                  </a:extLst>
                </a:gridCol>
                <a:gridCol w="1023355">
                  <a:extLst>
                    <a:ext uri="{9D8B030D-6E8A-4147-A177-3AD203B41FA5}">
                      <a16:colId xmlns:a16="http://schemas.microsoft.com/office/drawing/2014/main" xmlns="" val="4027240524"/>
                    </a:ext>
                  </a:extLst>
                </a:gridCol>
                <a:gridCol w="1023355">
                  <a:extLst>
                    <a:ext uri="{9D8B030D-6E8A-4147-A177-3AD203B41FA5}">
                      <a16:colId xmlns:a16="http://schemas.microsoft.com/office/drawing/2014/main" xmlns="" val="2702025879"/>
                    </a:ext>
                  </a:extLst>
                </a:gridCol>
                <a:gridCol w="1023355">
                  <a:extLst>
                    <a:ext uri="{9D8B030D-6E8A-4147-A177-3AD203B41FA5}">
                      <a16:colId xmlns:a16="http://schemas.microsoft.com/office/drawing/2014/main" xmlns="" val="2559541089"/>
                    </a:ext>
                  </a:extLst>
                </a:gridCol>
                <a:gridCol w="1023355">
                  <a:extLst>
                    <a:ext uri="{9D8B030D-6E8A-4147-A177-3AD203B41FA5}">
                      <a16:colId xmlns:a16="http://schemas.microsoft.com/office/drawing/2014/main" xmlns="" val="3708551479"/>
                    </a:ext>
                  </a:extLst>
                </a:gridCol>
                <a:gridCol w="1023355">
                  <a:extLst>
                    <a:ext uri="{9D8B030D-6E8A-4147-A177-3AD203B41FA5}">
                      <a16:colId xmlns:a16="http://schemas.microsoft.com/office/drawing/2014/main" xmlns="" val="3297366033"/>
                    </a:ext>
                  </a:extLst>
                </a:gridCol>
                <a:gridCol w="1023355">
                  <a:extLst>
                    <a:ext uri="{9D8B030D-6E8A-4147-A177-3AD203B41FA5}">
                      <a16:colId xmlns:a16="http://schemas.microsoft.com/office/drawing/2014/main" xmlns="" val="2794862606"/>
                    </a:ext>
                  </a:extLst>
                </a:gridCol>
              </a:tblGrid>
              <a:tr h="733486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DAY AHEAD MARKET PRICES</a:t>
                      </a:r>
                      <a:br>
                        <a:rPr lang="en-US" sz="800" u="none" strike="noStrike" dirty="0">
                          <a:effectLst/>
                        </a:rPr>
                      </a:br>
                      <a:r>
                        <a:rPr lang="en-US" sz="800" u="none" strike="noStrike" dirty="0">
                          <a:effectLst/>
                        </a:rPr>
                        <a:t>(€/MWh)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extLst>
                  <a:ext uri="{0D108BD9-81ED-4DB2-BD59-A6C34878D82A}">
                    <a16:rowId xmlns:a16="http://schemas.microsoft.com/office/drawing/2014/main" xmlns="" val="1622266747"/>
                  </a:ext>
                </a:extLst>
              </a:tr>
              <a:tr h="37430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extLst>
                  <a:ext uri="{0D108BD9-81ED-4DB2-BD59-A6C34878D82A}">
                    <a16:rowId xmlns:a16="http://schemas.microsoft.com/office/drawing/2014/main" xmlns="" val="2487701449"/>
                  </a:ext>
                </a:extLst>
              </a:tr>
              <a:tr h="544442"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JAN-21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FEB-21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MAR-21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APR-21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MAY-21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JUNE-21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JULY-21 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AUG-21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SEPT-21</a:t>
                      </a:r>
                      <a:br>
                        <a:rPr lang="en-US" sz="800" u="none" strike="noStrike">
                          <a:effectLst/>
                        </a:rPr>
                      </a:br>
                      <a:r>
                        <a:rPr lang="en-US" sz="800" u="none" strike="noStrike">
                          <a:effectLst/>
                        </a:rPr>
                        <a:t> (month to date)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YEAR TO DATE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extLst>
                  <a:ext uri="{0D108BD9-81ED-4DB2-BD59-A6C34878D82A}">
                    <a16:rowId xmlns:a16="http://schemas.microsoft.com/office/drawing/2014/main" xmlns="" val="910557581"/>
                  </a:ext>
                </a:extLst>
              </a:tr>
              <a:tr h="2381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AUSTRIA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57.69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50.39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53.65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60.04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54.83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74.29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83.68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82.83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119.62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67.00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extLst>
                  <a:ext uri="{0D108BD9-81ED-4DB2-BD59-A6C34878D82A}">
                    <a16:rowId xmlns:a16="http://schemas.microsoft.com/office/drawing/2014/main" xmlns="" val="436615314"/>
                  </a:ext>
                </a:extLst>
              </a:tr>
              <a:tr h="2381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BELGIUM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57.46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48.57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46.61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56.99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55.63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74.44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77.42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79.47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122.94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64.61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extLst>
                  <a:ext uri="{0D108BD9-81ED-4DB2-BD59-A6C34878D82A}">
                    <a16:rowId xmlns:a16="http://schemas.microsoft.com/office/drawing/2014/main" xmlns="" val="3765402373"/>
                  </a:ext>
                </a:extLst>
              </a:tr>
              <a:tr h="2381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BULGARIA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53.22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46.83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52.06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61.69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60.03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77.18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94.89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111.55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111.57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71.61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extLst>
                  <a:ext uri="{0D108BD9-81ED-4DB2-BD59-A6C34878D82A}">
                    <a16:rowId xmlns:a16="http://schemas.microsoft.com/office/drawing/2014/main" xmlns="" val="1265542499"/>
                  </a:ext>
                </a:extLst>
              </a:tr>
              <a:tr h="2381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CROATIA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53.89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50.37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55.94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64.47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59.90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78.39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93.77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105.51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122.21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72.56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extLst>
                  <a:ext uri="{0D108BD9-81ED-4DB2-BD59-A6C34878D82A}">
                    <a16:rowId xmlns:a16="http://schemas.microsoft.com/office/drawing/2014/main" xmlns="" val="593495501"/>
                  </a:ext>
                </a:extLst>
              </a:tr>
              <a:tr h="2381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FRANCE 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59.48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49.01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50.22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63.10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55.28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73.51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78.37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77.30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116.70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65.53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extLst>
                  <a:ext uri="{0D108BD9-81ED-4DB2-BD59-A6C34878D82A}">
                    <a16:rowId xmlns:a16="http://schemas.microsoft.com/office/drawing/2014/main" xmlns="" val="3209016563"/>
                  </a:ext>
                </a:extLst>
              </a:tr>
              <a:tr h="2381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GERMANY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52.81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48.70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47.16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53.61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53.35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74.08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81.37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82.70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119.42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64.14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extLst>
                  <a:ext uri="{0D108BD9-81ED-4DB2-BD59-A6C34878D82A}">
                    <a16:rowId xmlns:a16="http://schemas.microsoft.com/office/drawing/2014/main" xmlns="" val="2479324459"/>
                  </a:ext>
                </a:extLst>
              </a:tr>
              <a:tr h="2381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GREECE</a:t>
                      </a:r>
                      <a:endParaRPr lang="en-US" sz="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52.52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50.36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57.64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64.17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63.16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83.47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101.86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121.72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121.81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76.53</a:t>
                      </a:r>
                      <a:endParaRPr lang="en-US" sz="8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extLst>
                  <a:ext uri="{0D108BD9-81ED-4DB2-BD59-A6C34878D82A}">
                    <a16:rowId xmlns:a16="http://schemas.microsoft.com/office/drawing/2014/main" xmlns="" val="933014216"/>
                  </a:ext>
                </a:extLst>
              </a:tr>
              <a:tr h="2381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HUNGARY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56.40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50.85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55.04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62.94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59.94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77.90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95.15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109.02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119.37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73.07</a:t>
                      </a:r>
                      <a:endParaRPr lang="en-US" sz="8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extLst>
                  <a:ext uri="{0D108BD9-81ED-4DB2-BD59-A6C34878D82A}">
                    <a16:rowId xmlns:a16="http://schemas.microsoft.com/office/drawing/2014/main" xmlns="" val="2105538466"/>
                  </a:ext>
                </a:extLst>
              </a:tr>
              <a:tr h="2381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ITALY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60.71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56.57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60.39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69.02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69.91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84.80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102.66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112.40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135.96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79.63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extLst>
                  <a:ext uri="{0D108BD9-81ED-4DB2-BD59-A6C34878D82A}">
                    <a16:rowId xmlns:a16="http://schemas.microsoft.com/office/drawing/2014/main" xmlns="" val="2114714747"/>
                  </a:ext>
                </a:extLst>
              </a:tr>
              <a:tr h="2381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NETHERLANDS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53.63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49.23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48.88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53.83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56.13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76.46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82.58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86.62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121.29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65.87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extLst>
                  <a:ext uri="{0D108BD9-81ED-4DB2-BD59-A6C34878D82A}">
                    <a16:rowId xmlns:a16="http://schemas.microsoft.com/office/drawing/2014/main" xmlns="" val="3801015926"/>
                  </a:ext>
                </a:extLst>
              </a:tr>
              <a:tr h="2381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POLAND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54.78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58.88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59.63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59.33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60.21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76.19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82.39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61.85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96.23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68.63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extLst>
                  <a:ext uri="{0D108BD9-81ED-4DB2-BD59-A6C34878D82A}">
                    <a16:rowId xmlns:a16="http://schemas.microsoft.com/office/drawing/2014/main" xmlns="" val="2496579729"/>
                  </a:ext>
                </a:extLst>
              </a:tr>
              <a:tr h="2381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ROMANIA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55.68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48.09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54.47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62.80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58.74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76.95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93.84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112.70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116.96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72.52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extLst>
                  <a:ext uri="{0D108BD9-81ED-4DB2-BD59-A6C34878D82A}">
                    <a16:rowId xmlns:a16="http://schemas.microsoft.com/office/drawing/2014/main" xmlns="" val="1310546945"/>
                  </a:ext>
                </a:extLst>
              </a:tr>
              <a:tr h="2381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SLOVAKIA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55.77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50.48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53.73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60.65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59.78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75.79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86.44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85.48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118.47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68.26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extLst>
                  <a:ext uri="{0D108BD9-81ED-4DB2-BD59-A6C34878D82A}">
                    <a16:rowId xmlns:a16="http://schemas.microsoft.com/office/drawing/2014/main" xmlns="" val="2427696373"/>
                  </a:ext>
                </a:extLst>
              </a:tr>
              <a:tr h="359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CZECH REPUBLIC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56.16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50.64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53.72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60.24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59.29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75.10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85.07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84.88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118.47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67.89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extLst>
                  <a:ext uri="{0D108BD9-81ED-4DB2-BD59-A6C34878D82A}">
                    <a16:rowId xmlns:a16="http://schemas.microsoft.com/office/drawing/2014/main" xmlns="" val="1074725142"/>
                  </a:ext>
                </a:extLst>
              </a:tr>
              <a:tr h="2381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SERBIA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53.25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46.86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54.04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63.59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59.90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78.63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95.35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109.65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119.56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72.46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extLst>
                  <a:ext uri="{0D108BD9-81ED-4DB2-BD59-A6C34878D82A}">
                    <a16:rowId xmlns:a16="http://schemas.microsoft.com/office/drawing/2014/main" xmlns="" val="2673279613"/>
                  </a:ext>
                </a:extLst>
              </a:tr>
              <a:tr h="2381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SLOVENIA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57.54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50.38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55.94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64.47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59.89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78.39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93.75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105.46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122.22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73.00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extLst>
                  <a:ext uri="{0D108BD9-81ED-4DB2-BD59-A6C34878D82A}">
                    <a16:rowId xmlns:a16="http://schemas.microsoft.com/office/drawing/2014/main" xmlns="" val="3440998913"/>
                  </a:ext>
                </a:extLst>
              </a:tr>
              <a:tr h="2381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SPAIN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60.17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28.49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45.45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65.02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67.12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83.30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92.42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105.94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136.37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71.61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extLst>
                  <a:ext uri="{0D108BD9-81ED-4DB2-BD59-A6C34878D82A}">
                    <a16:rowId xmlns:a16="http://schemas.microsoft.com/office/drawing/2014/main" xmlns="" val="934384103"/>
                  </a:ext>
                </a:extLst>
              </a:tr>
              <a:tr h="2381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PORTUGAL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60.69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28.19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45.39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64.93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67.12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83.29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92.60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105.99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136.37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71.65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extLst>
                  <a:ext uri="{0D108BD9-81ED-4DB2-BD59-A6C34878D82A}">
                    <a16:rowId xmlns:a16="http://schemas.microsoft.com/office/drawing/2014/main" xmlns="" val="2705614542"/>
                  </a:ext>
                </a:extLst>
              </a:tr>
              <a:tr h="2381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SWITZERLAND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60.49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53.87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56.17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63.63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57.81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73.57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80.96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82.55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120.09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68.39</a:t>
                      </a:r>
                      <a:endParaRPr lang="en-US" sz="8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" marR="5239" marT="5239" marB="0" anchor="ctr"/>
                </a:tc>
                <a:extLst>
                  <a:ext uri="{0D108BD9-81ED-4DB2-BD59-A6C34878D82A}">
                    <a16:rowId xmlns:a16="http://schemas.microsoft.com/office/drawing/2014/main" xmlns="" val="1521694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0847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513</Words>
  <Application>Microsoft Office PowerPoint</Application>
  <PresentationFormat>Προσαρμογή</PresentationFormat>
  <Paragraphs>365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Διαμαντοπούλου Αλεξάνδρα</dc:creator>
  <cp:lastModifiedBy>Achilleas Topas</cp:lastModifiedBy>
  <cp:revision>24</cp:revision>
  <dcterms:created xsi:type="dcterms:W3CDTF">2021-09-13T12:38:07Z</dcterms:created>
  <dcterms:modified xsi:type="dcterms:W3CDTF">2021-09-14T10:36:48Z</dcterms:modified>
</cp:coreProperties>
</file>